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9" r:id="rId12"/>
    <p:sldId id="308" r:id="rId13"/>
    <p:sldId id="310" r:id="rId14"/>
    <p:sldId id="311" r:id="rId15"/>
    <p:sldId id="312" r:id="rId16"/>
    <p:sldId id="313" r:id="rId17"/>
    <p:sldId id="263" r:id="rId18"/>
    <p:sldId id="264" r:id="rId19"/>
    <p:sldId id="265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5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12CF10-D3C0-4E22-927D-9899A79971A1}">
  <a:tblStyle styleId="{9D12CF10-D3C0-4E22-927D-9899A79971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44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{9D12CF10-D3C0-4E22-927D-9899A79971A1}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{9D12CF10-D3C0-4E22-927D-9899A79971A1}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345750"/>
            <a:ext cx="2988255" cy="50769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Дизайн сетей ЦОД</a:t>
            </a:r>
            <a:endParaRPr sz="2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и проектирование миграции 3-</a:t>
            </a: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Tier </a:t>
            </a:r>
            <a:r>
              <a:rPr lang="ru-RU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сети ЦОД предприятия на архитектуру </a:t>
            </a: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Leaf-Spine </a:t>
            </a:r>
            <a:r>
              <a:rPr lang="ru-RU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 внедрением технологии </a:t>
            </a: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VXLAN/EVPN”</a:t>
            </a:r>
            <a:endParaRPr lang="ru-RU"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850" y="457282"/>
            <a:ext cx="822175" cy="2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A062B-CF82-41CE-A740-F1787B19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940" y="107422"/>
            <a:ext cx="6928950" cy="257385"/>
          </a:xfrm>
        </p:spPr>
        <p:txBody>
          <a:bodyPr/>
          <a:lstStyle/>
          <a:p>
            <a:r>
              <a:rPr lang="ru-RU" sz="1800" dirty="0">
                <a:solidFill>
                  <a:srgbClr val="9857F3"/>
                </a:solidFill>
              </a:rPr>
              <a:t>СХЕМА ПЕРЕХОДНОГО ПЕРИОДА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D4750D-7299-4260-896C-CA7F68CCF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16"/>
            <a:ext cx="9144000" cy="469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5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EFD6C-7771-42A1-9C2E-D2D77532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96" y="730358"/>
            <a:ext cx="8750130" cy="402165"/>
          </a:xfrm>
        </p:spPr>
        <p:txBody>
          <a:bodyPr/>
          <a:lstStyle/>
          <a:p>
            <a:r>
              <a:rPr lang="ru-RU" sz="3200" dirty="0">
                <a:solidFill>
                  <a:srgbClr val="9857F3"/>
                </a:solidFill>
              </a:rPr>
              <a:t>ЧТО ПОЛУЧИЛОСЬ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806C1-68E1-4753-A0F9-D656DD08BF8F}"/>
              </a:ext>
            </a:extLst>
          </p:cNvPr>
          <p:cNvSpPr txBox="1"/>
          <p:nvPr/>
        </p:nvSpPr>
        <p:spPr>
          <a:xfrm>
            <a:off x="451496" y="1510784"/>
            <a:ext cx="52777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Настроить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VXLAN/EVPN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фабрику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Настроить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Hand-off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 объектами и сетью территории;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Настроить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Hand-off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 ЦОД1;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Сымитировать миграцию сервисов/систем/</a:t>
            </a:r>
            <a:r>
              <a:rPr lang="en-US" dirty="0"/>
              <a:t>vlan </a:t>
            </a:r>
            <a:r>
              <a:rPr lang="ru-RU" dirty="0"/>
              <a:t>и ЦОД1 новую площадку;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Обеспечить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L3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связанность внутри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VRF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Обеспечить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L3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связанность между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VRF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Знак ''минус'' 4">
            <a:extLst>
              <a:ext uri="{FF2B5EF4-FFF2-40B4-BE49-F238E27FC236}">
                <a16:creationId xmlns:a16="http://schemas.microsoft.com/office/drawing/2014/main" id="{509E21FD-F586-41DB-99F1-A40529BD61D7}"/>
              </a:ext>
            </a:extLst>
          </p:cNvPr>
          <p:cNvSpPr/>
          <p:nvPr/>
        </p:nvSpPr>
        <p:spPr>
          <a:xfrm>
            <a:off x="-400050" y="1132523"/>
            <a:ext cx="7093744" cy="189785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 descr="https://lirp.cdn-website.com/20747fbf/dms3rep/multi/opt/andrea-S-checkmark-on-circle-1-1920w.png">
            <a:extLst>
              <a:ext uri="{FF2B5EF4-FFF2-40B4-BE49-F238E27FC236}">
                <a16:creationId xmlns:a16="http://schemas.microsoft.com/office/drawing/2014/main" id="{0592702C-7DE6-4ADE-9F16-C8682755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325" y="1050130"/>
            <a:ext cx="3326025" cy="33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3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E91FA-E836-4104-9AAC-5580642A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7" y="71846"/>
            <a:ext cx="5829300" cy="670560"/>
          </a:xfrm>
        </p:spPr>
        <p:txBody>
          <a:bodyPr/>
          <a:lstStyle/>
          <a:p>
            <a:r>
              <a:rPr lang="ru-RU" sz="3200" dirty="0">
                <a:solidFill>
                  <a:srgbClr val="9857F3"/>
                </a:solidFill>
              </a:rPr>
              <a:t>Посмотрим на проверки: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19518-F426-4159-B553-33A6DEFF375F}"/>
              </a:ext>
            </a:extLst>
          </p:cNvPr>
          <p:cNvSpPr txBox="1"/>
          <p:nvPr/>
        </p:nvSpPr>
        <p:spPr>
          <a:xfrm>
            <a:off x="186272" y="670560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Hand-off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между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VRF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2698C0-00E8-4DD6-B867-23A4A2F3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2" y="1034294"/>
            <a:ext cx="5048955" cy="17337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6F035F-52CA-477C-94F6-9D17C5D2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71" y="3264694"/>
            <a:ext cx="5077579" cy="1601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00E04E-ED61-41AC-B2D3-C62E11D2123D}"/>
              </a:ext>
            </a:extLst>
          </p:cNvPr>
          <p:cNvSpPr txBox="1"/>
          <p:nvPr/>
        </p:nvSpPr>
        <p:spPr>
          <a:xfrm>
            <a:off x="186272" y="2906086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Hand-off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между обьектами</a:t>
            </a:r>
          </a:p>
        </p:txBody>
      </p:sp>
      <p:sp>
        <p:nvSpPr>
          <p:cNvPr id="7" name="Знак ''минус'' 6">
            <a:extLst>
              <a:ext uri="{FF2B5EF4-FFF2-40B4-BE49-F238E27FC236}">
                <a16:creationId xmlns:a16="http://schemas.microsoft.com/office/drawing/2014/main" id="{E9DE383E-C9A0-4CB7-B077-404D64240849}"/>
              </a:ext>
            </a:extLst>
          </p:cNvPr>
          <p:cNvSpPr/>
          <p:nvPr/>
        </p:nvSpPr>
        <p:spPr>
          <a:xfrm rot="5400000">
            <a:off x="2595959" y="2588255"/>
            <a:ext cx="6165056" cy="13573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8" name="Picture 4" descr="https://psymedclinic.ru/wp-content/uploads/2019/05/Reputation-Management-Report-min.jpg">
            <a:extLst>
              <a:ext uri="{FF2B5EF4-FFF2-40B4-BE49-F238E27FC236}">
                <a16:creationId xmlns:a16="http://schemas.microsoft.com/office/drawing/2014/main" id="{C94C74AB-6E8B-42EC-9833-E01BF8A6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943" y="585788"/>
            <a:ext cx="4557712" cy="455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2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35C36-49F5-4F52-854A-9D395FA5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34" y="154661"/>
            <a:ext cx="7935300" cy="373380"/>
          </a:xfrm>
        </p:spPr>
        <p:txBody>
          <a:bodyPr/>
          <a:lstStyle/>
          <a:p>
            <a:r>
              <a:rPr lang="ru-RU" sz="1900" dirty="0">
                <a:solidFill>
                  <a:srgbClr val="9857F3"/>
                </a:solidFill>
              </a:rPr>
              <a:t>Доступность сервисов из ЦОД1 до нового ЦОД по </a:t>
            </a:r>
            <a:r>
              <a:rPr lang="en-US" sz="1900" dirty="0">
                <a:solidFill>
                  <a:srgbClr val="9857F3"/>
                </a:solidFill>
              </a:rPr>
              <a:t>L3</a:t>
            </a:r>
            <a:endParaRPr lang="ru-RU" sz="1900" dirty="0">
              <a:solidFill>
                <a:srgbClr val="9857F3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B45BFB-9410-424C-876C-5D6A93340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79" y="595177"/>
            <a:ext cx="6121664" cy="13127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06B03E-0CDB-4F74-891B-B9639DEB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79" y="2435196"/>
            <a:ext cx="6121664" cy="1012937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9D327FE9-D420-4BC4-A4F6-44FE6F1FE867}"/>
              </a:ext>
            </a:extLst>
          </p:cNvPr>
          <p:cNvSpPr txBox="1">
            <a:spLocks/>
          </p:cNvSpPr>
          <p:nvPr/>
        </p:nvSpPr>
        <p:spPr>
          <a:xfrm>
            <a:off x="689034" y="1997951"/>
            <a:ext cx="7935300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>
                <a:solidFill>
                  <a:srgbClr val="9857F3"/>
                </a:solidFill>
              </a:rPr>
              <a:t>Переключение сервисов из ЦОД1 в новый ЦОД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455A7-0321-469F-BF58-1A87A905365F}"/>
              </a:ext>
            </a:extLst>
          </p:cNvPr>
          <p:cNvSpPr txBox="1"/>
          <p:nvPr/>
        </p:nvSpPr>
        <p:spPr>
          <a:xfrm>
            <a:off x="6951345" y="2808578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9857F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Потеряли один пакет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A290B3A-0C4C-4E21-B241-9AF62C66F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79" y="3909574"/>
            <a:ext cx="6121664" cy="1018370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64826FF1-422D-43A0-A634-438EEFA40305}"/>
              </a:ext>
            </a:extLst>
          </p:cNvPr>
          <p:cNvSpPr txBox="1">
            <a:spLocks/>
          </p:cNvSpPr>
          <p:nvPr/>
        </p:nvSpPr>
        <p:spPr>
          <a:xfrm>
            <a:off x="689034" y="3536194"/>
            <a:ext cx="7935300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000" dirty="0">
                <a:solidFill>
                  <a:srgbClr val="9857F3"/>
                </a:solidFill>
              </a:rPr>
              <a:t>Трассировка внутри </a:t>
            </a:r>
            <a:r>
              <a:rPr lang="en-US" sz="2000" dirty="0">
                <a:solidFill>
                  <a:srgbClr val="9857F3"/>
                </a:solidFill>
              </a:rPr>
              <a:t>VXLAN</a:t>
            </a:r>
            <a:endParaRPr lang="ru-RU" sz="2000" dirty="0">
              <a:solidFill>
                <a:srgbClr val="9857F3"/>
              </a:solidFill>
            </a:endParaRPr>
          </a:p>
        </p:txBody>
      </p:sp>
      <p:sp>
        <p:nvSpPr>
          <p:cNvPr id="9" name="Знак ''минус'' 8">
            <a:extLst>
              <a:ext uri="{FF2B5EF4-FFF2-40B4-BE49-F238E27FC236}">
                <a16:creationId xmlns:a16="http://schemas.microsoft.com/office/drawing/2014/main" id="{0ACF5BAD-FAB8-4C1B-9DC3-90D56437E6C0}"/>
              </a:ext>
            </a:extLst>
          </p:cNvPr>
          <p:cNvSpPr/>
          <p:nvPr/>
        </p:nvSpPr>
        <p:spPr>
          <a:xfrm rot="5400000">
            <a:off x="-2806910" y="2451309"/>
            <a:ext cx="6502400" cy="202781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4FEF47-0196-4DD0-B69C-C833B1B5E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83" y="1190263"/>
            <a:ext cx="2281217" cy="1581907"/>
          </a:xfrm>
          <a:prstGeom prst="rect">
            <a:avLst/>
          </a:prstGeom>
        </p:spPr>
      </p:pic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E51CB1AA-5372-415C-9148-5303D0299605}"/>
              </a:ext>
            </a:extLst>
          </p:cNvPr>
          <p:cNvSpPr/>
          <p:nvPr/>
        </p:nvSpPr>
        <p:spPr>
          <a:xfrm flipV="1">
            <a:off x="6718429" y="3124050"/>
            <a:ext cx="2569924" cy="150303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34DA1-8FA1-4666-AB8E-FC73AE31F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8889" r="90222">
                        <a14:foregroundMark x1="9333" y1="28444" x2="9333" y2="28444"/>
                        <a14:foregroundMark x1="90222" y1="48444" x2="90222" y2="4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205" y="3116355"/>
            <a:ext cx="1114732" cy="11147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125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710DF-DF32-479A-A593-AB99D001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8549" y="175367"/>
            <a:ext cx="3629851" cy="592665"/>
          </a:xfrm>
        </p:spPr>
        <p:txBody>
          <a:bodyPr/>
          <a:lstStyle/>
          <a:p>
            <a:r>
              <a:rPr lang="ru-RU" sz="2400" dirty="0">
                <a:solidFill>
                  <a:srgbClr val="9857F3"/>
                </a:solidFill>
              </a:rPr>
              <a:t>Доступность </a:t>
            </a:r>
            <a:r>
              <a:rPr lang="en-US" sz="2400" dirty="0">
                <a:solidFill>
                  <a:srgbClr val="9857F3"/>
                </a:solidFill>
              </a:rPr>
              <a:t>Internet</a:t>
            </a:r>
            <a:endParaRPr lang="ru-RU" sz="2400" dirty="0">
              <a:solidFill>
                <a:srgbClr val="9857F3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D6412D-9816-4312-B671-AFC09BFF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919" y="1089820"/>
            <a:ext cx="4686954" cy="1409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E9442B-1287-45F4-B035-C7DDF2A75A54}"/>
              </a:ext>
            </a:extLst>
          </p:cNvPr>
          <p:cNvSpPr txBox="1"/>
          <p:nvPr/>
        </p:nvSpPr>
        <p:spPr>
          <a:xfrm>
            <a:off x="8025198" y="782043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VRF SRV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4094CB-303A-44AB-A419-450D9A5AB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919" y="3218878"/>
            <a:ext cx="4644839" cy="1516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50D4B-4795-4C89-8003-E7C6952A5182}"/>
              </a:ext>
            </a:extLst>
          </p:cNvPr>
          <p:cNvSpPr txBox="1"/>
          <p:nvPr/>
        </p:nvSpPr>
        <p:spPr>
          <a:xfrm>
            <a:off x="7848867" y="2911101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VRF MGMT</a:t>
            </a:r>
            <a:endParaRPr lang="ru-RU" dirty="0"/>
          </a:p>
        </p:txBody>
      </p:sp>
      <p:sp>
        <p:nvSpPr>
          <p:cNvPr id="7" name="Знак ''минус'' 6">
            <a:extLst>
              <a:ext uri="{FF2B5EF4-FFF2-40B4-BE49-F238E27FC236}">
                <a16:creationId xmlns:a16="http://schemas.microsoft.com/office/drawing/2014/main" id="{428C9E3C-4087-4A7B-BF4B-A896B3B1E38E}"/>
              </a:ext>
            </a:extLst>
          </p:cNvPr>
          <p:cNvSpPr/>
          <p:nvPr/>
        </p:nvSpPr>
        <p:spPr>
          <a:xfrm rot="5400000">
            <a:off x="788079" y="2531809"/>
            <a:ext cx="6165056" cy="13573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170" name="Picture 2" descr="https://logodix.com/logo/482366.png">
            <a:extLst>
              <a:ext uri="{FF2B5EF4-FFF2-40B4-BE49-F238E27FC236}">
                <a16:creationId xmlns:a16="http://schemas.microsoft.com/office/drawing/2014/main" id="{9BB026B2-2F0A-47DA-853B-62C511CF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52" y="837438"/>
            <a:ext cx="3898830" cy="37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607707" y="287861"/>
            <a:ext cx="2349806" cy="75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>
                <a:solidFill>
                  <a:srgbClr val="9857F3"/>
                </a:solidFill>
              </a:rPr>
              <a:t>ВЫВОДЫ</a:t>
            </a:r>
            <a:endParaRPr sz="3000" dirty="0">
              <a:solidFill>
                <a:srgbClr val="9857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9857F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2A6C7-0504-462F-9445-9C795E92C34D}"/>
              </a:ext>
            </a:extLst>
          </p:cNvPr>
          <p:cNvSpPr txBox="1"/>
          <p:nvPr/>
        </p:nvSpPr>
        <p:spPr>
          <a:xfrm>
            <a:off x="393394" y="1223721"/>
            <a:ext cx="53073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Настроил VXLAN/EVPN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Протестировал миграцию из старого ЦОД в новый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Реализовал функционал Hand-off между VRF и legacy сетями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Сложность возникла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 Hand-off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между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VRF;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Понял, что надо глубже изучать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MPLS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BGP;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Долго проект делал – проблемы со стендом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.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Знак ''минус'' 3">
            <a:extLst>
              <a:ext uri="{FF2B5EF4-FFF2-40B4-BE49-F238E27FC236}">
                <a16:creationId xmlns:a16="http://schemas.microsoft.com/office/drawing/2014/main" id="{14A8D643-A7A4-4B3B-97F1-1F246DD17BB1}"/>
              </a:ext>
            </a:extLst>
          </p:cNvPr>
          <p:cNvSpPr/>
          <p:nvPr/>
        </p:nvSpPr>
        <p:spPr>
          <a:xfrm>
            <a:off x="-566173" y="959288"/>
            <a:ext cx="7226451" cy="167397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18" name="Picture 2" descr="https://www.clipartmax.com/png/full/92-929422_a-brief-history-of-the-internet-icone-de-lampada-png.png">
            <a:extLst>
              <a:ext uri="{FF2B5EF4-FFF2-40B4-BE49-F238E27FC236}">
                <a16:creationId xmlns:a16="http://schemas.microsoft.com/office/drawing/2014/main" id="{C0619E4B-A59A-4E66-8895-40D9EDF87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959288"/>
            <a:ext cx="2681469" cy="357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667775" y="1322318"/>
            <a:ext cx="8908025" cy="8001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rgbClr val="9857F3"/>
                </a:solidFill>
              </a:rPr>
              <a:t>Меня хорошо видно&amp;слышно?</a:t>
            </a:r>
            <a:endParaRPr sz="4000" dirty="0">
              <a:solidFill>
                <a:srgbClr val="9857F3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187" y="2405117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487" y="2483734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3646140" y="1011145"/>
            <a:ext cx="5337300" cy="172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Тема: </a:t>
            </a:r>
            <a:r>
              <a:rPr lang="en-US" sz="2400" dirty="0"/>
              <a:t>“</a:t>
            </a:r>
            <a:r>
              <a:rPr lang="ru" sz="2400" dirty="0"/>
              <a:t>Разработка и проектирование миграции </a:t>
            </a:r>
            <a:br>
              <a:rPr lang="ru" sz="2400" dirty="0"/>
            </a:br>
            <a:r>
              <a:rPr lang="ru" sz="2400" dirty="0"/>
              <a:t>3-</a:t>
            </a:r>
            <a:r>
              <a:rPr lang="en-US" sz="2400" dirty="0"/>
              <a:t>Tier </a:t>
            </a:r>
            <a:r>
              <a:rPr lang="ru-RU" sz="2400" dirty="0"/>
              <a:t>сети ЦОД предприятия </a:t>
            </a:r>
            <a:br>
              <a:rPr lang="ru-RU" sz="2400" dirty="0"/>
            </a:br>
            <a:r>
              <a:rPr lang="ru-RU" sz="2400" dirty="0"/>
              <a:t>на архитектуру </a:t>
            </a:r>
            <a:r>
              <a:rPr lang="en-US" sz="2400" dirty="0"/>
              <a:t>Leaf-Spine</a:t>
            </a:r>
            <a:br>
              <a:rPr lang="ru-RU" sz="2400" dirty="0"/>
            </a:br>
            <a:r>
              <a:rPr lang="en-US" sz="2400" dirty="0"/>
              <a:t> </a:t>
            </a:r>
            <a:r>
              <a:rPr lang="ru-RU" sz="2400" dirty="0"/>
              <a:t>с внедрением технологии </a:t>
            </a:r>
            <a:r>
              <a:rPr lang="en-US" sz="2400" dirty="0"/>
              <a:t>VXLAN/EVPN”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734692" y="339826"/>
            <a:ext cx="4434263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2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646140" y="4038380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инженер</a:t>
            </a:r>
          </a:p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сетевого администрирования</a:t>
            </a:r>
          </a:p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АО «Лужники»</a:t>
            </a: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5EC24F-E4F9-4013-8AAE-9202AB2D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95" y="468879"/>
            <a:ext cx="3154306" cy="4205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391;p94">
            <a:extLst>
              <a:ext uri="{FF2B5EF4-FFF2-40B4-BE49-F238E27FC236}">
                <a16:creationId xmlns:a16="http://schemas.microsoft.com/office/drawing/2014/main" id="{1B30D014-F74F-4DB6-AE44-7478C0F1A9D4}"/>
              </a:ext>
            </a:extLst>
          </p:cNvPr>
          <p:cNvSpPr txBox="1"/>
          <p:nvPr/>
        </p:nvSpPr>
        <p:spPr>
          <a:xfrm>
            <a:off x="6084476" y="3662480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Вячеслав Ельников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144AD069-68CA-4455-85BA-01899BB56535}"/>
              </a:ext>
            </a:extLst>
          </p:cNvPr>
          <p:cNvSpPr/>
          <p:nvPr/>
        </p:nvSpPr>
        <p:spPr>
          <a:xfrm>
            <a:off x="2787176" y="3445796"/>
            <a:ext cx="7055228" cy="122709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C1945899-97F5-4073-9D55-6E9E6E71645B}"/>
              </a:ext>
            </a:extLst>
          </p:cNvPr>
          <p:cNvSpPr/>
          <p:nvPr/>
        </p:nvSpPr>
        <p:spPr>
          <a:xfrm>
            <a:off x="2730948" y="895477"/>
            <a:ext cx="7055228" cy="122709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A177AC6-C022-4B0D-A9DC-6520F3C48D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4A31EB-B644-4ADA-85B9-3C09BB5AC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734" y1="27930" x2="52734" y2="27930"/>
                        <a14:foregroundMark x1="50586" y1="27539" x2="44727" y2="23438"/>
                        <a14:foregroundMark x1="66797" y1="37305" x2="66406" y2="32422"/>
                        <a14:foregroundMark x1="63867" y1="49414" x2="68945" y2="51367"/>
                        <a14:foregroundMark x1="55210" y1="57588" x2="55469" y2="57813"/>
                        <a14:foregroundMark x1="50977" y1="53906" x2="54445" y2="56922"/>
                        <a14:foregroundMark x1="19922" y1="82031" x2="19922" y2="84570"/>
                        <a14:foregroundMark x1="22852" y1="80078" x2="24609" y2="81250"/>
                        <a14:foregroundMark x1="48047" y1="81250" x2="48047" y2="83594"/>
                        <a14:foregroundMark x1="58984" y1="80859" x2="59766" y2="84375"/>
                        <a14:foregroundMark x1="70703" y1="81055" x2="70703" y2="84375"/>
                        <a14:foregroundMark x1="80078" y1="80859" x2="80859" y2="84375"/>
                        <a14:foregroundMark x1="71484" y1="50781" x2="71875" y2="50977"/>
                        <a14:foregroundMark x1="75391" y1="48438" x2="75391" y2="48438"/>
                        <a14:foregroundMark x1="75391" y1="48438" x2="76758" y2="48438"/>
                        <a14:foregroundMark x1="75195" y1="51172" x2="76172" y2="51367"/>
                        <a14:foregroundMark x1="71290" y1="41797" x2="71680" y2="41602"/>
                        <a14:foregroundMark x1="69336" y1="42773" x2="70953" y2="41965"/>
                        <a14:foregroundMark x1="69023" y1="62500" x2="69336" y2="62891"/>
                        <a14:foregroundMark x1="68710" y1="62109" x2="69023" y2="62500"/>
                        <a14:foregroundMark x1="67773" y1="60938" x2="68710" y2="62109"/>
                        <a14:backgroundMark x1="55273" y1="57813" x2="55273" y2="57813"/>
                        <a14:backgroundMark x1="55859" y1="58203" x2="55273" y2="57617"/>
                        <a14:backgroundMark x1="54688" y1="57031" x2="54688" y2="57031"/>
                        <a14:backgroundMark x1="54883" y1="56641" x2="55469" y2="57422"/>
                        <a14:backgroundMark x1="71484" y1="50000" x2="70898" y2="49805"/>
                        <a14:backgroundMark x1="70508" y1="50000" x2="70313" y2="50000"/>
                        <a14:backgroundMark x1="69531" y1="62891" x2="69531" y2="62891"/>
                        <a14:backgroundMark x1="69336" y1="62500" x2="69336" y2="62500"/>
                        <a14:backgroundMark x1="68945" y1="62109" x2="68945" y2="62109"/>
                        <a14:backgroundMark x1="76367" y1="51172" x2="76367" y2="51172"/>
                        <a14:backgroundMark x1="71875" y1="41797" x2="71875" y2="41797"/>
                        <a14:backgroundMark x1="71680" y1="42188" x2="71484" y2="42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2304" y="3512567"/>
            <a:ext cx="1482486" cy="1482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391;p94">
            <a:extLst>
              <a:ext uri="{FF2B5EF4-FFF2-40B4-BE49-F238E27FC236}">
                <a16:creationId xmlns:a16="http://schemas.microsoft.com/office/drawing/2014/main" id="{696D7E74-50C3-4ACA-85C9-470E4C7675A7}"/>
              </a:ext>
            </a:extLst>
          </p:cNvPr>
          <p:cNvSpPr txBox="1"/>
          <p:nvPr/>
        </p:nvSpPr>
        <p:spPr>
          <a:xfrm>
            <a:off x="1138125" y="640911"/>
            <a:ext cx="4434263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 sz="32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Знак ''минус'' 14">
            <a:extLst>
              <a:ext uri="{FF2B5EF4-FFF2-40B4-BE49-F238E27FC236}">
                <a16:creationId xmlns:a16="http://schemas.microsoft.com/office/drawing/2014/main" id="{4A4BEB66-184B-4FDD-98DC-01C5F1712BF6}"/>
              </a:ext>
            </a:extLst>
          </p:cNvPr>
          <p:cNvSpPr/>
          <p:nvPr/>
        </p:nvSpPr>
        <p:spPr>
          <a:xfrm rot="5400000">
            <a:off x="2327088" y="2517406"/>
            <a:ext cx="5818692" cy="108688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3FFE3E-024E-4342-9D52-D3C754854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r="5753"/>
          <a:stretch/>
        </p:blipFill>
        <p:spPr bwMode="auto">
          <a:xfrm>
            <a:off x="5516879" y="1356360"/>
            <a:ext cx="3177541" cy="260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716192459"/>
              </p:ext>
            </p:extLst>
          </p:nvPr>
        </p:nvGraphicFramePr>
        <p:xfrm>
          <a:off x="525780" y="2461230"/>
          <a:ext cx="7269480" cy="2150722"/>
        </p:xfrm>
        <a:graphic>
          <a:graphicData uri="http://schemas.openxmlformats.org/drawingml/2006/table">
            <a:tbl>
              <a:tblPr>
                <a:noFill/>
                <a:tableStyleId>{9D12CF10-D3C0-4E22-927D-9899A79971A1}</a:tableStyleId>
              </a:tblPr>
              <a:tblGrid>
                <a:gridCol w="49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78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Существующую сеть предприятия перевести на новую архитектуру;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Отоброзить в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проекте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этап перехода;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Получить рабочий стенд для дальнейшего проектирования;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Оценить возможность реализации данного проекта.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659408" y="1457627"/>
            <a:ext cx="6533871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Спроектировать переходный период ДЦ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3-Tier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новый ДЦ на архитектуре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CLOS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технологией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VXLAN/EVPN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" name="Google Shape;391;p94">
            <a:extLst>
              <a:ext uri="{FF2B5EF4-FFF2-40B4-BE49-F238E27FC236}">
                <a16:creationId xmlns:a16="http://schemas.microsoft.com/office/drawing/2014/main" id="{7B5BDFFF-335E-48A9-B74C-4B683217E83F}"/>
              </a:ext>
            </a:extLst>
          </p:cNvPr>
          <p:cNvSpPr txBox="1"/>
          <p:nvPr/>
        </p:nvSpPr>
        <p:spPr>
          <a:xfrm>
            <a:off x="930468" y="531548"/>
            <a:ext cx="599175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sz="32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Знак ''минус'' 8">
            <a:extLst>
              <a:ext uri="{FF2B5EF4-FFF2-40B4-BE49-F238E27FC236}">
                <a16:creationId xmlns:a16="http://schemas.microsoft.com/office/drawing/2014/main" id="{BAC0FA4E-CC5E-433E-A4A6-EE45020B3E3A}"/>
              </a:ext>
            </a:extLst>
          </p:cNvPr>
          <p:cNvSpPr/>
          <p:nvPr/>
        </p:nvSpPr>
        <p:spPr>
          <a:xfrm>
            <a:off x="-754213" y="1116124"/>
            <a:ext cx="9006673" cy="6568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нак ''минус'' 5">
            <a:extLst>
              <a:ext uri="{FF2B5EF4-FFF2-40B4-BE49-F238E27FC236}">
                <a16:creationId xmlns:a16="http://schemas.microsoft.com/office/drawing/2014/main" id="{98BB3FFA-F063-4F02-B322-345F252236DB}"/>
              </a:ext>
            </a:extLst>
          </p:cNvPr>
          <p:cNvSpPr/>
          <p:nvPr/>
        </p:nvSpPr>
        <p:spPr>
          <a:xfrm>
            <a:off x="-867643" y="4414838"/>
            <a:ext cx="11054631" cy="12592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56AFAFE-56D1-48CA-B9D6-72114D28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17" b="92741" l="9961" r="89893">
                        <a14:foregroundMark x1="25732" y1="91928" x2="25732" y2="91928"/>
                        <a14:foregroundMark x1="31006" y1="92795" x2="31006" y2="92795"/>
                        <a14:foregroundMark x1="39502" y1="9317" x2="39502" y2="9317"/>
                        <a14:foregroundMark x1="42383" y1="56934" x2="42383" y2="56934"/>
                        <a14:foregroundMark x1="45264" y1="40845" x2="45264" y2="40845"/>
                        <a14:foregroundMark x1="44141" y1="27356" x2="44141" y2="27356"/>
                        <a14:foregroundMark x1="60156" y1="26273" x2="60156" y2="26273"/>
                        <a14:foregroundMark x1="66162" y1="40303" x2="66162" y2="40303"/>
                        <a14:foregroundMark x1="63916" y1="55255" x2="63916" y2="55255"/>
                        <a14:foregroundMark x1="72412" y1="64464" x2="72412" y2="64464"/>
                        <a14:foregroundMark x1="52881" y1="82936" x2="52881" y2="82936"/>
                        <a14:backgroundMark x1="41260" y1="70152" x2="41260" y2="70152"/>
                        <a14:backgroundMark x1="29346" y1="46262" x2="29346" y2="462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231" y="162328"/>
            <a:ext cx="2116602" cy="190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2913555756"/>
              </p:ext>
            </p:extLst>
          </p:nvPr>
        </p:nvGraphicFramePr>
        <p:xfrm>
          <a:off x="538163" y="1699560"/>
          <a:ext cx="7239000" cy="2219810"/>
        </p:xfrm>
        <a:graphic>
          <a:graphicData uri="http://schemas.openxmlformats.org/drawingml/2006/table">
            <a:tbl>
              <a:tblPr>
                <a:noFill/>
                <a:tableStyleId>{9D12CF10-D3C0-4E22-927D-9899A79971A1}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Eve-ng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OSPF, iBGP, eBGP, VRF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VXLAN, EVPN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Symmetric IRB, </a:t>
                      </a:r>
                      <a:r>
                        <a:rPr lang="ru-RU" sz="16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Anycast Gateway.</a:t>
                      </a:r>
                      <a:endParaRPr sz="16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Google Shape;391;p94">
            <a:extLst>
              <a:ext uri="{FF2B5EF4-FFF2-40B4-BE49-F238E27FC236}">
                <a16:creationId xmlns:a16="http://schemas.microsoft.com/office/drawing/2014/main" id="{85F91E20-AEAA-4DEE-BFFD-A66A42870BFC}"/>
              </a:ext>
            </a:extLst>
          </p:cNvPr>
          <p:cNvSpPr txBox="1"/>
          <p:nvPr/>
        </p:nvSpPr>
        <p:spPr>
          <a:xfrm>
            <a:off x="608996" y="318684"/>
            <a:ext cx="8070659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ИСПОЛЬЗОВАЛИСЬ</a:t>
            </a:r>
            <a:endParaRPr sz="30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https://www.itfly.com.br/img/your-next.png">
            <a:extLst>
              <a:ext uri="{FF2B5EF4-FFF2-40B4-BE49-F238E27FC236}">
                <a16:creationId xmlns:a16="http://schemas.microsoft.com/office/drawing/2014/main" id="{6DD161AA-C85D-4C14-9066-AB27C1C2C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59830" y1="66236" x2="59830" y2="662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28"/>
          <a:stretch/>
        </p:blipFill>
        <p:spPr bwMode="auto">
          <a:xfrm>
            <a:off x="5014913" y="63136"/>
            <a:ext cx="5297025" cy="566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нак ''минус'' 7">
            <a:extLst>
              <a:ext uri="{FF2B5EF4-FFF2-40B4-BE49-F238E27FC236}">
                <a16:creationId xmlns:a16="http://schemas.microsoft.com/office/drawing/2014/main" id="{C022D5BF-D80C-4A7E-80D5-0B0C0A2537BA}"/>
              </a:ext>
            </a:extLst>
          </p:cNvPr>
          <p:cNvSpPr/>
          <p:nvPr/>
        </p:nvSpPr>
        <p:spPr>
          <a:xfrm rot="5400000">
            <a:off x="-2686049" y="2578893"/>
            <a:ext cx="6165056" cy="13573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323046" y="360728"/>
            <a:ext cx="3680459" cy="475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9857F3"/>
                </a:solidFill>
              </a:rPr>
              <a:t>Текущая схема сети предприятия</a:t>
            </a:r>
            <a:endParaRPr sz="1600" dirty="0">
              <a:solidFill>
                <a:srgbClr val="9857F3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560D3D-1FF9-4052-A669-7610F035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92496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29A26E-F8D3-410E-960E-568DD7F051D8}"/>
              </a:ext>
            </a:extLst>
          </p:cNvPr>
          <p:cNvSpPr txBox="1"/>
          <p:nvPr/>
        </p:nvSpPr>
        <p:spPr>
          <a:xfrm>
            <a:off x="5434013" y="988516"/>
            <a:ext cx="36194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Два ЦОД размещённых на разных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площадках;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ЦОД собраны по 3-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Tier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и полностью повторяют друг друга;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Всё оборудование собрано в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IRF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(Стек);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На предприятии кольцами построена сеть безопасности территории подключённая к каждому ЦОД по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OSPF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На предприятии размещаются объекты подключённые по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eBGP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к каждому ЦОД;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Между ЦОД организована </a:t>
            </a:r>
            <a:r>
              <a:rPr lang="en-US" sz="1200" dirty="0"/>
              <a:t>L2 </a:t>
            </a:r>
            <a:r>
              <a:rPr lang="ru-RU" sz="1200" dirty="0"/>
              <a:t>связанность для функционала </a:t>
            </a:r>
            <a:r>
              <a:rPr lang="en-US" sz="1200" dirty="0"/>
              <a:t>VMWare vMotion.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7AEBD1-E453-48B1-ADD0-4D520D358F36}"/>
              </a:ext>
            </a:extLst>
          </p:cNvPr>
          <p:cNvSpPr txBox="1"/>
          <p:nvPr/>
        </p:nvSpPr>
        <p:spPr>
          <a:xfrm>
            <a:off x="1705745" y="159664"/>
            <a:ext cx="628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9857F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ТЕКУЩАЯЯ АРХИТЕКТУРА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AE4BF-DB22-4DC5-B6A7-BD7A86C8C739}"/>
              </a:ext>
            </a:extLst>
          </p:cNvPr>
          <p:cNvSpPr txBox="1"/>
          <p:nvPr/>
        </p:nvSpPr>
        <p:spPr>
          <a:xfrm>
            <a:off x="803670" y="891614"/>
            <a:ext cx="68151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В ЦОД располагаются сервера различных инженерных систем и безопасности: СКУД, АСДУ, СОТС, АПС, СОТС и офисные сервера;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На всех объектах и сети территории установлены оконечные устройства инженерных и безопасности систем;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На объектах присутствует офисная сеть которая общается с серверами ЦОД.</a:t>
            </a:r>
          </a:p>
        </p:txBody>
      </p:sp>
      <p:sp>
        <p:nvSpPr>
          <p:cNvPr id="4" name="Знак ''минус'' 3">
            <a:extLst>
              <a:ext uri="{FF2B5EF4-FFF2-40B4-BE49-F238E27FC236}">
                <a16:creationId xmlns:a16="http://schemas.microsoft.com/office/drawing/2014/main" id="{082A3DF2-74C6-4181-A913-E7EF8E792ADA}"/>
              </a:ext>
            </a:extLst>
          </p:cNvPr>
          <p:cNvSpPr/>
          <p:nvPr/>
        </p:nvSpPr>
        <p:spPr>
          <a:xfrm>
            <a:off x="-371476" y="682884"/>
            <a:ext cx="9165431" cy="13238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33B8BA-9C4B-4D66-BE40-FA3BAE2B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45" y="2953717"/>
            <a:ext cx="5018252" cy="21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6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2A596-94AF-45E9-AB0F-6232CD47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66" y="505837"/>
            <a:ext cx="7935300" cy="287865"/>
          </a:xfrm>
        </p:spPr>
        <p:txBody>
          <a:bodyPr/>
          <a:lstStyle/>
          <a:p>
            <a:r>
              <a:rPr lang="ru-RU" sz="3200" dirty="0">
                <a:solidFill>
                  <a:srgbClr val="9857F3"/>
                </a:solidFill>
              </a:rPr>
              <a:t>ПЕРЕХОДНЫЙ ПЕРИОД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983C5-EC45-46A6-9F8D-2C23EEDBFB34}"/>
              </a:ext>
            </a:extLst>
          </p:cNvPr>
          <p:cNvSpPr txBox="1"/>
          <p:nvPr/>
        </p:nvSpPr>
        <p:spPr>
          <a:xfrm>
            <a:off x="339566" y="1098233"/>
            <a:ext cx="47753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Разобрать ЦОД2;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Собрать из оборудования ЦОД2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VXLAN/EVPN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фабрику;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Подключить объекты, территорию и ЦОД1 по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eBGP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 новому ЦОД;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Подключить ЦОД1 к ЦОД2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L2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линком для переключения систем/сервисов/серверов/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выбрать нужное);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Обеспечить везде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L3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связанность;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Начать миграцию.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Знак ''минус'' 3">
            <a:extLst>
              <a:ext uri="{FF2B5EF4-FFF2-40B4-BE49-F238E27FC236}">
                <a16:creationId xmlns:a16="http://schemas.microsoft.com/office/drawing/2014/main" id="{E877AE59-E249-40A1-99A2-B29ED773C0D8}"/>
              </a:ext>
            </a:extLst>
          </p:cNvPr>
          <p:cNvSpPr/>
          <p:nvPr/>
        </p:nvSpPr>
        <p:spPr>
          <a:xfrm rot="5400000">
            <a:off x="2688828" y="2502530"/>
            <a:ext cx="6165056" cy="13573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нак ''минус'' 5">
            <a:extLst>
              <a:ext uri="{FF2B5EF4-FFF2-40B4-BE49-F238E27FC236}">
                <a16:creationId xmlns:a16="http://schemas.microsoft.com/office/drawing/2014/main" id="{65BBC0F8-90B5-47F0-B219-1EDB26B7E99F}"/>
              </a:ext>
            </a:extLst>
          </p:cNvPr>
          <p:cNvSpPr/>
          <p:nvPr/>
        </p:nvSpPr>
        <p:spPr>
          <a:xfrm rot="5400000">
            <a:off x="5654040" y="2502530"/>
            <a:ext cx="6165056" cy="135732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B82E1C-C35A-45D5-9663-96851EE2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50572" y="1654502"/>
            <a:ext cx="5012337" cy="18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46599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490</Words>
  <Application>Microsoft Office PowerPoint</Application>
  <PresentationFormat>Экран (16:9)</PresentationFormat>
  <Paragraphs>110</Paragraphs>
  <Slides>17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Courier New</vt:lpstr>
      <vt:lpstr>Roboto Medium</vt:lpstr>
      <vt:lpstr>Roboto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видно&amp;слышно?</vt:lpstr>
      <vt:lpstr>Тема: “Разработка и проектирование миграции  3-Tier сети ЦОД предприятия  на архитектуру Leaf-Spine  с внедрением технологии VXLAN/EVPN”   </vt:lpstr>
      <vt:lpstr>Презентация PowerPoint</vt:lpstr>
      <vt:lpstr>Презентация PowerPoint</vt:lpstr>
      <vt:lpstr>Презентация PowerPoint</vt:lpstr>
      <vt:lpstr>Текущая схема сети предприятия</vt:lpstr>
      <vt:lpstr>Презентация PowerPoint</vt:lpstr>
      <vt:lpstr>ПЕРЕХОДНЫЙ ПЕРИОД</vt:lpstr>
      <vt:lpstr>СХЕМА ПЕРЕХОДНОГО ПЕРИОДА</vt:lpstr>
      <vt:lpstr>ЧТО ПОЛУЧИЛОСЬ</vt:lpstr>
      <vt:lpstr>Посмотрим на проверки:</vt:lpstr>
      <vt:lpstr>Доступность сервисов из ЦОД1 до нового ЦОД по L3</vt:lpstr>
      <vt:lpstr>Доступность Internet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Tanya</dc:creator>
  <cp:lastModifiedBy>Вячеслав Ельников</cp:lastModifiedBy>
  <cp:revision>39</cp:revision>
  <dcterms:modified xsi:type="dcterms:W3CDTF">2025-02-12T16:55:56Z</dcterms:modified>
</cp:coreProperties>
</file>